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notesMasterIdLst>
    <p:notesMasterId r:id="rId5"/>
  </p:notesMasterIdLst>
  <p:sldSz cx="14630400" cy="8229600"/>
  <p:notesSz cx="8229600" cy="14630400"/>
  <p:embeddedFontLst>
    <p:embeddedFont>
      <p:font typeface="Lato"/>
      <p:regular r:id="rId10"/>
    </p:embeddedFont>
    <p:embeddedFont>
      <p:font typeface="Lato"/>
      <p:regular r:id="rId11"/>
    </p:embeddedFont>
    <p:embeddedFont>
      <p:font typeface="Lato"/>
      <p:regular r:id="rId12"/>
    </p:embeddedFont>
    <p:embeddedFont>
      <p:font typeface="Lato"/>
      <p:regular r:id="rId13"/>
    </p:embeddedFont>
    <p:embeddedFont>
      <p:font typeface="Lato"/>
      <p:regular r:id="rId14"/>
    </p:embeddedFont>
    <p:embeddedFont>
      <p:font typeface="Lato"/>
      <p:regular r:id="rId15"/>
    </p:embeddedFont>
    <p:embeddedFont>
      <p:font typeface="Lato"/>
      <p:regular r:id="rId16"/>
    </p:embeddedFont>
    <p:embeddedFont>
      <p:font typeface="Lato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font" Target="fonts/font1.fntdata"/><Relationship Id="rId11" Type="http://schemas.openxmlformats.org/officeDocument/2006/relationships/font" Target="fonts/font2.fntdata"/><Relationship Id="rId12" Type="http://schemas.openxmlformats.org/officeDocument/2006/relationships/font" Target="fonts/font3.fntdata"/><Relationship Id="rId13" Type="http://schemas.openxmlformats.org/officeDocument/2006/relationships/font" Target="fonts/font4.fntdata"/><Relationship Id="rId14" Type="http://schemas.openxmlformats.org/officeDocument/2006/relationships/font" Target="fonts/font5.fntdata"/><Relationship Id="rId15" Type="http://schemas.openxmlformats.org/officeDocument/2006/relationships/font" Target="fonts/font6.fntdata"/><Relationship Id="rId16" Type="http://schemas.openxmlformats.org/officeDocument/2006/relationships/font" Target="fonts/font7.fntdata"/><Relationship Id="rId17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2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3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image" Target="../media/image-3-7.svg"/><Relationship Id="rId8" Type="http://schemas.openxmlformats.org/officeDocument/2006/relationships/slideLayout" Target="../slideLayouts/slideLayout4.xml"/><Relationship Id="rId9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Regression Automation Health Check with 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Leveraging artificial intelligence to optimize regression testing suites, eliminate redundancies, and accelerate software delivery cycles.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825" y="396716"/>
            <a:ext cx="2997875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The Growing Challenge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504825" y="1117759"/>
            <a:ext cx="2815709" cy="2703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Exponential Growth Problem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504825" y="1532334"/>
            <a:ext cx="6634401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Regression test suites expand rapidly as products evolve, creating a significant burden on engineering teams. This growth isn't just linear—it accelerates with each sprint and release.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04825" y="2123837"/>
            <a:ext cx="6634401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consequences are far-reaching: execution times balloon, maintenance becomes overwhelming, and valuable resources are wasted on redundant work.</a:t>
            </a:r>
            <a:endParaRPr lang="en-US" sz="11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8794" y="1135856"/>
            <a:ext cx="6634401" cy="6634401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504825" y="8094821"/>
            <a:ext cx="4444127" cy="1061918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649010" y="8239006"/>
            <a:ext cx="1803202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Duplicate Scenarios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49010" y="8550831"/>
            <a:ext cx="4155758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Multiple tests covering identical functionality with different names or slight variations, leading to unnecessary complexity.</a:t>
            </a:r>
            <a:endParaRPr lang="en-US" sz="1100" dirty="0"/>
          </a:p>
        </p:txBody>
      </p:sp>
      <p:sp>
        <p:nvSpPr>
          <p:cNvPr id="10" name="Shape 7"/>
          <p:cNvSpPr/>
          <p:nvPr/>
        </p:nvSpPr>
        <p:spPr>
          <a:xfrm>
            <a:off x="5093137" y="8094821"/>
            <a:ext cx="4444127" cy="1061918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</p:sp>
      <p:sp>
        <p:nvSpPr>
          <p:cNvPr id="11" name="Text 8"/>
          <p:cNvSpPr/>
          <p:nvPr/>
        </p:nvSpPr>
        <p:spPr>
          <a:xfrm>
            <a:off x="5237321" y="8239006"/>
            <a:ext cx="1803202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Overlapping Coverage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5237321" y="8550831"/>
            <a:ext cx="4155758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 cases that partially overlap in scope, creating redundant validation paths and increasing execution overhead.</a:t>
            </a:r>
            <a:endParaRPr lang="en-US" sz="1100" dirty="0"/>
          </a:p>
        </p:txBody>
      </p:sp>
      <p:sp>
        <p:nvSpPr>
          <p:cNvPr id="13" name="Shape 10"/>
          <p:cNvSpPr/>
          <p:nvPr/>
        </p:nvSpPr>
        <p:spPr>
          <a:xfrm>
            <a:off x="9681448" y="8094821"/>
            <a:ext cx="4444127" cy="1061918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</p:sp>
      <p:sp>
        <p:nvSpPr>
          <p:cNvPr id="14" name="Text 11"/>
          <p:cNvSpPr/>
          <p:nvPr/>
        </p:nvSpPr>
        <p:spPr>
          <a:xfrm>
            <a:off x="9825633" y="8239006"/>
            <a:ext cx="1803202" cy="2253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Resource Drain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9825633" y="8550831"/>
            <a:ext cx="4155758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Extended CI/CD pipeline times and increased infrastructure costs due to inefficient test execution strategies.</a:t>
            </a:r>
            <a:endParaRPr lang="en-US" sz="11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7597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1263" y="2532578"/>
            <a:ext cx="5066586" cy="415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AI-Powered Solution Architecture</a:t>
            </a:r>
            <a:endParaRPr lang="en-US" sz="26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263" y="3217545"/>
            <a:ext cx="165973" cy="165973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581263" y="3456027"/>
            <a:ext cx="4378643" cy="2286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6" name="Text 2"/>
          <p:cNvSpPr/>
          <p:nvPr/>
        </p:nvSpPr>
        <p:spPr>
          <a:xfrm>
            <a:off x="581263" y="3584734"/>
            <a:ext cx="2075974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Smart Analysis Engine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581263" y="3943826"/>
            <a:ext cx="4378643" cy="797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Deploy natural language processing and advanced similarity algorithms to automatically identify duplicate and unique test cases across your entire regression suite.</a:t>
            </a:r>
            <a:endParaRPr lang="en-US" sz="13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25879" y="3217545"/>
            <a:ext cx="165973" cy="165973"/>
          </a:xfrm>
          <a:prstGeom prst="rect">
            <a:avLst/>
          </a:prstGeom>
        </p:spPr>
      </p:pic>
      <p:sp>
        <p:nvSpPr>
          <p:cNvPr id="9" name="Shape 4"/>
          <p:cNvSpPr/>
          <p:nvPr/>
        </p:nvSpPr>
        <p:spPr>
          <a:xfrm>
            <a:off x="5125879" y="3456027"/>
            <a:ext cx="4378643" cy="2286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0" name="Text 5"/>
          <p:cNvSpPr/>
          <p:nvPr/>
        </p:nvSpPr>
        <p:spPr>
          <a:xfrm>
            <a:off x="5125879" y="3584734"/>
            <a:ext cx="2295525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Intelligent Consolidation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5125879" y="3943826"/>
            <a:ext cx="4378643" cy="797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Systematically merge or refactor redundant scenarios into optimized, reusable test cases that maintain coverage while eliminating waste.</a:t>
            </a:r>
            <a:endParaRPr lang="en-US" sz="13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670494" y="3217545"/>
            <a:ext cx="165973" cy="165973"/>
          </a:xfrm>
          <a:prstGeom prst="rect">
            <a:avLst/>
          </a:prstGeom>
        </p:spPr>
      </p:pic>
      <p:sp>
        <p:nvSpPr>
          <p:cNvPr id="13" name="Shape 7"/>
          <p:cNvSpPr/>
          <p:nvPr/>
        </p:nvSpPr>
        <p:spPr>
          <a:xfrm>
            <a:off x="9670494" y="3456027"/>
            <a:ext cx="4378643" cy="22860"/>
          </a:xfrm>
          <a:prstGeom prst="rect">
            <a:avLst/>
          </a:prstGeom>
          <a:solidFill>
            <a:srgbClr val="282824"/>
          </a:solidFill>
          <a:ln/>
        </p:spPr>
      </p:sp>
      <p:sp>
        <p:nvSpPr>
          <p:cNvPr id="14" name="Text 8"/>
          <p:cNvSpPr/>
          <p:nvPr/>
        </p:nvSpPr>
        <p:spPr>
          <a:xfrm>
            <a:off x="9670494" y="3584734"/>
            <a:ext cx="2337792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Real-Time MCP Assistant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9670494" y="3943826"/>
            <a:ext cx="4378643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Integrate an AI health-check assistant using Model Context Protocol that provides duplicate detection while writing tests, similarity scoring, and actionable improvement suggestions.</a:t>
            </a:r>
            <a:endParaRPr lang="en-US" sz="1300" dirty="0"/>
          </a:p>
        </p:txBody>
      </p:sp>
      <p:sp>
        <p:nvSpPr>
          <p:cNvPr id="16" name="Text 10"/>
          <p:cNvSpPr/>
          <p:nvPr/>
        </p:nvSpPr>
        <p:spPr>
          <a:xfrm>
            <a:off x="581263" y="5380434"/>
            <a:ext cx="3321606" cy="415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Measurable Impact</a:t>
            </a:r>
            <a:endParaRPr lang="en-US" sz="2600" dirty="0"/>
          </a:p>
        </p:txBody>
      </p:sp>
      <p:sp>
        <p:nvSpPr>
          <p:cNvPr id="17" name="Text 11"/>
          <p:cNvSpPr/>
          <p:nvPr/>
        </p:nvSpPr>
        <p:spPr>
          <a:xfrm>
            <a:off x="581263" y="6127671"/>
            <a:ext cx="4350901" cy="548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43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30-40%</a:t>
            </a:r>
            <a:endParaRPr lang="en-US" sz="4300" dirty="0"/>
          </a:p>
        </p:txBody>
      </p:sp>
      <p:sp>
        <p:nvSpPr>
          <p:cNvPr id="18" name="Text 12"/>
          <p:cNvSpPr/>
          <p:nvPr/>
        </p:nvSpPr>
        <p:spPr>
          <a:xfrm>
            <a:off x="1718667" y="6883241"/>
            <a:ext cx="2075974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Smaller Suite</a:t>
            </a:r>
            <a:endParaRPr lang="en-US" sz="1600" dirty="0"/>
          </a:p>
        </p:txBody>
      </p:sp>
      <p:sp>
        <p:nvSpPr>
          <p:cNvPr id="19" name="Text 13"/>
          <p:cNvSpPr/>
          <p:nvPr/>
        </p:nvSpPr>
        <p:spPr>
          <a:xfrm>
            <a:off x="581263" y="7242334"/>
            <a:ext cx="4350901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Reduction in regression test suite size through intelligent consolidation</a:t>
            </a:r>
            <a:endParaRPr lang="en-US" sz="1300" dirty="0"/>
          </a:p>
        </p:txBody>
      </p:sp>
      <p:sp>
        <p:nvSpPr>
          <p:cNvPr id="20" name="Text 14"/>
          <p:cNvSpPr/>
          <p:nvPr/>
        </p:nvSpPr>
        <p:spPr>
          <a:xfrm>
            <a:off x="5139690" y="6127671"/>
            <a:ext cx="4350901" cy="548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43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50%</a:t>
            </a:r>
            <a:endParaRPr lang="en-US" sz="4300" dirty="0"/>
          </a:p>
        </p:txBody>
      </p:sp>
      <p:sp>
        <p:nvSpPr>
          <p:cNvPr id="21" name="Text 15"/>
          <p:cNvSpPr/>
          <p:nvPr/>
        </p:nvSpPr>
        <p:spPr>
          <a:xfrm>
            <a:off x="6277094" y="6883241"/>
            <a:ext cx="2075974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Faster Execution</a:t>
            </a:r>
            <a:endParaRPr lang="en-US" sz="1600" dirty="0"/>
          </a:p>
        </p:txBody>
      </p:sp>
      <p:sp>
        <p:nvSpPr>
          <p:cNvPr id="22" name="Text 16"/>
          <p:cNvSpPr/>
          <p:nvPr/>
        </p:nvSpPr>
        <p:spPr>
          <a:xfrm>
            <a:off x="5139690" y="7242334"/>
            <a:ext cx="4350901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Improvement in regression run times, accelerating feedback loops</a:t>
            </a:r>
            <a:endParaRPr lang="en-US" sz="1300" dirty="0"/>
          </a:p>
        </p:txBody>
      </p:sp>
      <p:sp>
        <p:nvSpPr>
          <p:cNvPr id="23" name="Text 17"/>
          <p:cNvSpPr/>
          <p:nvPr/>
        </p:nvSpPr>
        <p:spPr>
          <a:xfrm>
            <a:off x="9698117" y="6127671"/>
            <a:ext cx="4351020" cy="548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43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100%</a:t>
            </a:r>
            <a:endParaRPr lang="en-US" sz="4300" dirty="0"/>
          </a:p>
        </p:txBody>
      </p:sp>
      <p:sp>
        <p:nvSpPr>
          <p:cNvPr id="24" name="Text 18"/>
          <p:cNvSpPr/>
          <p:nvPr/>
        </p:nvSpPr>
        <p:spPr>
          <a:xfrm>
            <a:off x="10835640" y="6883241"/>
            <a:ext cx="2075974" cy="259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Better Coverage</a:t>
            </a:r>
            <a:endParaRPr lang="en-US" sz="1600" dirty="0"/>
          </a:p>
        </p:txBody>
      </p:sp>
      <p:sp>
        <p:nvSpPr>
          <p:cNvPr id="25" name="Text 19"/>
          <p:cNvSpPr/>
          <p:nvPr/>
        </p:nvSpPr>
        <p:spPr>
          <a:xfrm>
            <a:off x="9698117" y="7242334"/>
            <a:ext cx="4351020" cy="531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Enhanced test coverage and code confidence with optimized scenarios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2025-11-09T18:07:52Z</dcterms:created>
  <dcterms:modified xsi:type="dcterms:W3CDTF">2025-11-09T18:07:52Z</dcterms:modified>
</cp:coreProperties>
</file>